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0"/>
  </p:notesMasterIdLst>
  <p:sldIdLst>
    <p:sldId id="256" r:id="rId2"/>
    <p:sldId id="261" r:id="rId3"/>
    <p:sldId id="257" r:id="rId4"/>
    <p:sldId id="258" r:id="rId5"/>
    <p:sldId id="259" r:id="rId6"/>
    <p:sldId id="269" r:id="rId7"/>
    <p:sldId id="270" r:id="rId8"/>
    <p:sldId id="272" r:id="rId9"/>
    <p:sldId id="294" r:id="rId10"/>
    <p:sldId id="273" r:id="rId11"/>
    <p:sldId id="274" r:id="rId12"/>
    <p:sldId id="260" r:id="rId13"/>
    <p:sldId id="262" r:id="rId14"/>
    <p:sldId id="268" r:id="rId15"/>
    <p:sldId id="263" r:id="rId16"/>
    <p:sldId id="275" r:id="rId17"/>
    <p:sldId id="276" r:id="rId18"/>
    <p:sldId id="277" r:id="rId19"/>
    <p:sldId id="264" r:id="rId20"/>
    <p:sldId id="265" r:id="rId21"/>
    <p:sldId id="266" r:id="rId22"/>
    <p:sldId id="279" r:id="rId23"/>
    <p:sldId id="281" r:id="rId24"/>
    <p:sldId id="278" r:id="rId25"/>
    <p:sldId id="267" r:id="rId26"/>
    <p:sldId id="282" r:id="rId27"/>
    <p:sldId id="283" r:id="rId28"/>
    <p:sldId id="284" r:id="rId29"/>
    <p:sldId id="285" r:id="rId30"/>
    <p:sldId id="286" r:id="rId31"/>
    <p:sldId id="290" r:id="rId32"/>
    <p:sldId id="287" r:id="rId33"/>
    <p:sldId id="288" r:id="rId34"/>
    <p:sldId id="289" r:id="rId35"/>
    <p:sldId id="291" r:id="rId36"/>
    <p:sldId id="292" r:id="rId37"/>
    <p:sldId id="293" r:id="rId38"/>
    <p:sldId id="295" r:id="rId3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 autoAdjust="0"/>
    <p:restoredTop sz="94660"/>
  </p:normalViewPr>
  <p:slideViewPr>
    <p:cSldViewPr>
      <p:cViewPr varScale="1">
        <p:scale>
          <a:sx n="91" d="100"/>
          <a:sy n="91" d="100"/>
        </p:scale>
        <p:origin x="15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コンピュータシミュレーションをしてみよう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塾高生向け</a:t>
            </a:r>
            <a:r>
              <a:rPr kumimoji="1" lang="ja-JP" altLang="en-US" sz="2800"/>
              <a:t>夏休み研究体験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7274560" y="57200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渡辺研究室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2019/08/08</a:t>
            </a:r>
            <a:endParaRPr kumimoji="1" lang="ja-JP" altLang="en-US" sz="40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4721154-9050-3C4C-A238-C68837E5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274061"/>
            <a:ext cx="1824614" cy="166039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7BC7D8-58E8-A349-A1D4-11710611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2437468"/>
            <a:ext cx="1717040" cy="14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,∇∙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164516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07078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397667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86633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86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時間の離散化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75993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kumimoji="1" lang="ja-JP" altLang="en-US"/>
              <a:t>数値計算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68D744F-2C92-3D4E-9D27-0F5E7DA9E1B1}"/>
              </a:ext>
            </a:extLst>
          </p:cNvPr>
          <p:cNvSpPr txBox="1"/>
          <p:nvPr/>
        </p:nvSpPr>
        <p:spPr>
          <a:xfrm>
            <a:off x="1683613" y="603504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これを</a:t>
            </a:r>
            <a:r>
              <a:rPr lang="ja-JP" altLang="en-US" sz="3200">
                <a:solidFill>
                  <a:srgbClr val="011893"/>
                </a:solidFill>
              </a:rPr>
              <a:t>プログラミング</a:t>
            </a:r>
            <a:r>
              <a:rPr lang="ja-JP" altLang="en-US" sz="3200"/>
              <a:t>しよう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724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と呼びます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今日やること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9D656C6-4BF8-294F-9C48-EA1349269A9D}"/>
              </a:ext>
            </a:extLst>
          </p:cNvPr>
          <p:cNvSpPr txBox="1"/>
          <p:nvPr/>
        </p:nvSpPr>
        <p:spPr>
          <a:xfrm>
            <a:off x="2194560" y="16796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プログラムを組んで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C3D4E3-CECB-D447-9B5A-5418DB882511}"/>
              </a:ext>
            </a:extLst>
          </p:cNvPr>
          <p:cNvSpPr txBox="1"/>
          <p:nvPr/>
        </p:nvSpPr>
        <p:spPr>
          <a:xfrm>
            <a:off x="2194560" y="329608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コンピュータ上で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2194560" y="492858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シミュレーションをします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99FB99-75D7-F349-902A-13472745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351280"/>
            <a:ext cx="1431890" cy="13030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70FF6A9-79A6-E44C-A6B3-17AA580E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053842"/>
            <a:ext cx="1422400" cy="11308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633C481-4008-DA46-A941-F9B7A2B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4667842"/>
            <a:ext cx="1347470" cy="11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 smtClean="0"/>
              <a:t>しかし、順番に実行したくない場合もある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4222E-4CFC-5F47-995F-0ADB9BE69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4E7110-D790-E44B-A489-7FD36D036808}"/>
              </a:ext>
            </a:extLst>
          </p:cNvPr>
          <p:cNvSpPr txBox="1"/>
          <p:nvPr/>
        </p:nvSpPr>
        <p:spPr>
          <a:xfrm>
            <a:off x="1485327" y="134472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原則として「上から順番」に実行される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5EE28A-9B69-AF4F-AF64-4BF37804E9A3}"/>
              </a:ext>
            </a:extLst>
          </p:cNvPr>
          <p:cNvSpPr/>
          <p:nvPr/>
        </p:nvSpPr>
        <p:spPr>
          <a:xfrm>
            <a:off x="2203083" y="218187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6A8D5D-04E6-1E4C-8301-566DC155B860}"/>
              </a:ext>
            </a:extLst>
          </p:cNvPr>
          <p:cNvSpPr txBox="1"/>
          <p:nvPr/>
        </p:nvSpPr>
        <p:spPr>
          <a:xfrm>
            <a:off x="3113220" y="4780445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410548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F7F2ACE-5BBA-3247-91AF-2EDCEAEBC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14E83-876C-F443-9050-47C421C67E83}"/>
              </a:ext>
            </a:extLst>
          </p:cNvPr>
          <p:cNvSpPr txBox="1"/>
          <p:nvPr/>
        </p:nvSpPr>
        <p:spPr>
          <a:xfrm>
            <a:off x="2016946" y="126597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値につける</a:t>
            </a:r>
            <a:r>
              <a:rPr kumimoji="1" lang="ja-JP" altLang="en-US" sz="2400" dirty="0">
                <a:solidFill>
                  <a:srgbClr val="011893"/>
                </a:solidFill>
              </a:rPr>
              <a:t>ラベル</a:t>
            </a:r>
            <a:r>
              <a:rPr kumimoji="1" lang="ja-JP" altLang="en-US" sz="2400" dirty="0"/>
              <a:t>を</a:t>
            </a:r>
            <a:r>
              <a:rPr kumimoji="1" lang="ja-JP" altLang="en-US" sz="2400" dirty="0">
                <a:solidFill>
                  <a:srgbClr val="FF0000"/>
                </a:solidFill>
              </a:rPr>
              <a:t>変数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919ED7-5968-564D-BB36-B79428C105E7}"/>
              </a:ext>
            </a:extLst>
          </p:cNvPr>
          <p:cNvSpPr/>
          <p:nvPr/>
        </p:nvSpPr>
        <p:spPr>
          <a:xfrm>
            <a:off x="2006786" y="187932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868295-33EA-444D-819B-9F1D07157AE5}"/>
              </a:ext>
            </a:extLst>
          </p:cNvPr>
          <p:cNvSpPr txBox="1"/>
          <p:nvPr/>
        </p:nvSpPr>
        <p:spPr>
          <a:xfrm>
            <a:off x="980626" y="4391923"/>
            <a:ext cx="728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</a:t>
            </a:r>
            <a:r>
              <a:rPr lang="ja-JP" altLang="en-US" sz="2400" dirty="0">
                <a:solidFill>
                  <a:srgbClr val="011893"/>
                </a:solidFill>
              </a:rPr>
              <a:t>ラベル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C8C41A-0442-D242-AC22-232050405E32}"/>
              </a:ext>
            </a:extLst>
          </p:cNvPr>
          <p:cNvSpPr/>
          <p:nvPr/>
        </p:nvSpPr>
        <p:spPr>
          <a:xfrm>
            <a:off x="828226" y="57039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46D9FB-ADA3-E547-9BFA-FE728549B721}"/>
              </a:ext>
            </a:extLst>
          </p:cNvPr>
          <p:cNvSpPr txBox="1"/>
          <p:nvPr/>
        </p:nvSpPr>
        <p:spPr>
          <a:xfrm>
            <a:off x="886793" y="52014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775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1BE09-3212-9340-AE2D-CBA055183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の文法：変数</a:t>
            </a:r>
          </a:p>
          <a:p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120645-4FE9-3E4B-B0B4-F8A5BE16D940}"/>
              </a:ext>
            </a:extLst>
          </p:cNvPr>
          <p:cNvSpPr/>
          <p:nvPr/>
        </p:nvSpPr>
        <p:spPr>
          <a:xfrm>
            <a:off x="1094332" y="209567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B4897F-16C9-9245-8DA2-38CC78C6D22E}"/>
              </a:ext>
            </a:extLst>
          </p:cNvPr>
          <p:cNvSpPr txBox="1"/>
          <p:nvPr/>
        </p:nvSpPr>
        <p:spPr>
          <a:xfrm>
            <a:off x="1628550" y="1223461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は代入によって変数を宣言する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F23884-2057-2746-83D2-0900B1C1CB66}"/>
              </a:ext>
            </a:extLst>
          </p:cNvPr>
          <p:cNvSpPr txBox="1"/>
          <p:nvPr/>
        </p:nvSpPr>
        <p:spPr>
          <a:xfrm>
            <a:off x="3127315" y="22007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2A20FF-BB51-F343-B47D-8346D957567D}"/>
              </a:ext>
            </a:extLst>
          </p:cNvPr>
          <p:cNvSpPr/>
          <p:nvPr/>
        </p:nvSpPr>
        <p:spPr>
          <a:xfrm>
            <a:off x="1085482" y="340670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CD3ED5-5C77-6F46-BE2C-DE6A22DFB129}"/>
              </a:ext>
            </a:extLst>
          </p:cNvPr>
          <p:cNvSpPr txBox="1"/>
          <p:nvPr/>
        </p:nvSpPr>
        <p:spPr>
          <a:xfrm>
            <a:off x="3027352" y="4056789"/>
            <a:ext cx="47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542201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34A22C-D256-F541-9232-610AEAF8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の文法：制御構造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DFF321-8E9B-4845-B646-9C52F5938980}"/>
              </a:ext>
            </a:extLst>
          </p:cNvPr>
          <p:cNvSpPr/>
          <p:nvPr/>
        </p:nvSpPr>
        <p:spPr>
          <a:xfrm>
            <a:off x="2238149" y="2205471"/>
            <a:ext cx="447302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DD936-FDB7-934F-92AC-679FC5F2CCD2}"/>
              </a:ext>
            </a:extLst>
          </p:cNvPr>
          <p:cNvSpPr txBox="1"/>
          <p:nvPr/>
        </p:nvSpPr>
        <p:spPr>
          <a:xfrm>
            <a:off x="133719" y="998957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文：条件が成立しているかどうかで処理を分岐させる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E5FDD6-B982-CF46-8E03-31B45717EF06}"/>
              </a:ext>
            </a:extLst>
          </p:cNvPr>
          <p:cNvSpPr txBox="1"/>
          <p:nvPr/>
        </p:nvSpPr>
        <p:spPr>
          <a:xfrm>
            <a:off x="3349196" y="1528588"/>
            <a:ext cx="37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C61089-B10A-0F48-A6CB-EADAD10F9FF7}"/>
              </a:ext>
            </a:extLst>
          </p:cNvPr>
          <p:cNvSpPr txBox="1"/>
          <p:nvPr/>
        </p:nvSpPr>
        <p:spPr>
          <a:xfrm>
            <a:off x="2996218" y="28611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AE400E3-D944-ED40-8A8D-80925B7E98F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84824" y="28857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F7BCB1C-0FA7-374B-B3E9-E70D4B2A09B4}"/>
              </a:ext>
            </a:extLst>
          </p:cNvPr>
          <p:cNvCxnSpPr>
            <a:cxnSpLocks/>
          </p:cNvCxnSpPr>
          <p:nvPr/>
        </p:nvCxnSpPr>
        <p:spPr>
          <a:xfrm flipH="1">
            <a:off x="3341330" y="1810221"/>
            <a:ext cx="68826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8419EA-E378-7E4A-B290-1A3B313114C4}"/>
              </a:ext>
            </a:extLst>
          </p:cNvPr>
          <p:cNvSpPr/>
          <p:nvPr/>
        </p:nvSpPr>
        <p:spPr>
          <a:xfrm>
            <a:off x="2238149" y="3423688"/>
            <a:ext cx="51789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AA9055-B085-4148-AC79-160134511BFD}"/>
              </a:ext>
            </a:extLst>
          </p:cNvPr>
          <p:cNvSpPr/>
          <p:nvPr/>
        </p:nvSpPr>
        <p:spPr>
          <a:xfrm>
            <a:off x="2238149" y="4899261"/>
            <a:ext cx="578825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、いずれも不成立時に実行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A46870-F6D6-E247-A9D0-C1C767336102}"/>
              </a:ext>
            </a:extLst>
          </p:cNvPr>
          <p:cNvSpPr txBox="1"/>
          <p:nvPr/>
        </p:nvSpPr>
        <p:spPr>
          <a:xfrm>
            <a:off x="0" y="3755267"/>
            <a:ext cx="176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インデントを</a:t>
            </a:r>
            <a:endParaRPr kumimoji="1" lang="en-US" altLang="ja-JP" sz="2000" dirty="0"/>
          </a:p>
          <a:p>
            <a:r>
              <a:rPr kumimoji="1" lang="ja-JP" altLang="en-US" sz="2000" dirty="0"/>
              <a:t>そろえること</a:t>
            </a:r>
          </a:p>
        </p:txBody>
      </p: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EDB1C856-D3B6-704B-94D4-9768FBD50C1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64235" y="3870960"/>
            <a:ext cx="1009445" cy="2382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E93C4DB-BDE4-C744-88DF-AB97DC13353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64235" y="4109210"/>
            <a:ext cx="1050085" cy="320550"/>
          </a:xfrm>
          <a:prstGeom prst="bentConnector3">
            <a:avLst>
              <a:gd name="adj1" fmla="val 470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0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4972DA-38EB-0D43-9F60-F11037B96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E10A8F-DEB9-9B43-8D8D-19EB53E1EF05}"/>
              </a:ext>
            </a:extLst>
          </p:cNvPr>
          <p:cNvSpPr/>
          <p:nvPr/>
        </p:nvSpPr>
        <p:spPr>
          <a:xfrm>
            <a:off x="508984" y="16506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97A41C-CD8F-B04D-BF88-CBEBCB8A7831}"/>
              </a:ext>
            </a:extLst>
          </p:cNvPr>
          <p:cNvSpPr txBox="1"/>
          <p:nvPr/>
        </p:nvSpPr>
        <p:spPr>
          <a:xfrm>
            <a:off x="386080" y="11323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77A01-CCCD-4549-AAC9-7E7907F4918A}"/>
              </a:ext>
            </a:extLst>
          </p:cNvPr>
          <p:cNvSpPr/>
          <p:nvPr/>
        </p:nvSpPr>
        <p:spPr>
          <a:xfrm>
            <a:off x="459822" y="32156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BAAA6A-41C7-7148-88AB-2A143575643B}"/>
              </a:ext>
            </a:extLst>
          </p:cNvPr>
          <p:cNvSpPr txBox="1"/>
          <p:nvPr/>
        </p:nvSpPr>
        <p:spPr>
          <a:xfrm>
            <a:off x="3533386" y="3335758"/>
            <a:ext cx="283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EE5BB7-0765-2C44-8786-E58837028023}"/>
              </a:ext>
            </a:extLst>
          </p:cNvPr>
          <p:cNvSpPr/>
          <p:nvPr/>
        </p:nvSpPr>
        <p:spPr>
          <a:xfrm>
            <a:off x="469653" y="43266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2B6504-039C-2A46-9FCE-9A87275E4485}"/>
              </a:ext>
            </a:extLst>
          </p:cNvPr>
          <p:cNvSpPr txBox="1"/>
          <p:nvPr/>
        </p:nvSpPr>
        <p:spPr>
          <a:xfrm>
            <a:off x="3509132" y="4413701"/>
            <a:ext cx="340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8EDB34-13AC-B34D-8200-CB1142CBF8A5}"/>
              </a:ext>
            </a:extLst>
          </p:cNvPr>
          <p:cNvSpPr/>
          <p:nvPr/>
        </p:nvSpPr>
        <p:spPr>
          <a:xfrm>
            <a:off x="381164" y="56638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9A34-8FC8-D242-9C7E-F2C809FC8BC9}"/>
              </a:ext>
            </a:extLst>
          </p:cNvPr>
          <p:cNvSpPr txBox="1"/>
          <p:nvPr/>
        </p:nvSpPr>
        <p:spPr>
          <a:xfrm>
            <a:off x="4677860" y="5587346"/>
            <a:ext cx="395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09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5B4436B-FA7A-E940-ACB2-523E7119D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28BF3E-4C53-F84D-9C97-157DED4D5243}"/>
              </a:ext>
            </a:extLst>
          </p:cNvPr>
          <p:cNvSpPr txBox="1"/>
          <p:nvPr/>
        </p:nvSpPr>
        <p:spPr>
          <a:xfrm>
            <a:off x="721360" y="112776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よくつかう処理を「関数」としてまとめることができる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0CAEF7-DE37-9E4C-8F00-807F3AF4875C}"/>
              </a:ext>
            </a:extLst>
          </p:cNvPr>
          <p:cNvSpPr/>
          <p:nvPr/>
        </p:nvSpPr>
        <p:spPr>
          <a:xfrm>
            <a:off x="206477" y="183394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63D003-0022-804C-B218-99B2CDA51B58}"/>
              </a:ext>
            </a:extLst>
          </p:cNvPr>
          <p:cNvSpPr/>
          <p:nvPr/>
        </p:nvSpPr>
        <p:spPr>
          <a:xfrm>
            <a:off x="196317" y="3264252"/>
            <a:ext cx="313616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2BA490-B94E-5342-9AA8-F4839CC7D937}"/>
              </a:ext>
            </a:extLst>
          </p:cNvPr>
          <p:cNvSpPr txBox="1"/>
          <p:nvPr/>
        </p:nvSpPr>
        <p:spPr>
          <a:xfrm>
            <a:off x="3480619" y="338098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76B638-03A6-9F4F-A5D9-B7E662A4455F}"/>
              </a:ext>
            </a:extLst>
          </p:cNvPr>
          <p:cNvSpPr/>
          <p:nvPr/>
        </p:nvSpPr>
        <p:spPr>
          <a:xfrm>
            <a:off x="196317" y="52180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B5E797-A661-DA46-A033-6A1F78DE0DF7}"/>
              </a:ext>
            </a:extLst>
          </p:cNvPr>
          <p:cNvSpPr txBox="1"/>
          <p:nvPr/>
        </p:nvSpPr>
        <p:spPr>
          <a:xfrm>
            <a:off x="3426214" y="5171768"/>
            <a:ext cx="571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74365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A7C8B8-C832-EE46-A3A3-B2915E7F9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の文法：ライブラリ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FDC5A2-B810-2B43-8200-6B3AA35D99C0}"/>
              </a:ext>
            </a:extLst>
          </p:cNvPr>
          <p:cNvSpPr txBox="1"/>
          <p:nvPr/>
        </p:nvSpPr>
        <p:spPr>
          <a:xfrm>
            <a:off x="287130" y="2697086"/>
            <a:ext cx="627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F51454-5E41-DD4C-BE56-8DF0810D801A}"/>
              </a:ext>
            </a:extLst>
          </p:cNvPr>
          <p:cNvSpPr txBox="1"/>
          <p:nvPr/>
        </p:nvSpPr>
        <p:spPr>
          <a:xfrm>
            <a:off x="1229360" y="127468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11893"/>
                </a:solidFill>
              </a:rPr>
              <a:t>ライブラリ</a:t>
            </a:r>
            <a:r>
              <a:rPr kumimoji="1" lang="ja-JP" altLang="en-US" sz="2400" dirty="0"/>
              <a:t>＝便利なツールをまとめたもの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2B5F070-5B3A-A24D-ABF2-689655368953}"/>
              </a:ext>
            </a:extLst>
          </p:cNvPr>
          <p:cNvSpPr/>
          <p:nvPr/>
        </p:nvSpPr>
        <p:spPr>
          <a:xfrm>
            <a:off x="1250965" y="1771134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Python</a:t>
            </a:r>
            <a:r>
              <a:rPr lang="ja-JP" altLang="en-US" sz="2400" dirty="0"/>
              <a:t>はライブラリが</a:t>
            </a:r>
            <a:r>
              <a:rPr lang="ja-JP" altLang="en-US" sz="2400" dirty="0">
                <a:solidFill>
                  <a:srgbClr val="011893"/>
                </a:solidFill>
              </a:rPr>
              <a:t>豊富</a:t>
            </a:r>
            <a:r>
              <a:rPr lang="ja-JP" altLang="en-US" sz="2400" dirty="0"/>
              <a:t>かつ</a:t>
            </a:r>
            <a:r>
              <a:rPr lang="ja-JP" altLang="en-US" sz="2400" dirty="0">
                <a:solidFill>
                  <a:srgbClr val="011893"/>
                </a:solidFill>
              </a:rPr>
              <a:t>強力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A8A2E5-E415-7349-909D-F8EB1E8A2484}"/>
              </a:ext>
            </a:extLst>
          </p:cNvPr>
          <p:cNvSpPr txBox="1"/>
          <p:nvPr/>
        </p:nvSpPr>
        <p:spPr>
          <a:xfrm>
            <a:off x="348090" y="338330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51234-8EC4-BE4D-854E-65F10FA8BE95}"/>
              </a:ext>
            </a:extLst>
          </p:cNvPr>
          <p:cNvSpPr/>
          <p:nvPr/>
        </p:nvSpPr>
        <p:spPr>
          <a:xfrm>
            <a:off x="398890" y="4033080"/>
            <a:ext cx="4108507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3A5E508-CD49-EC41-8D11-11CF14F675E6}"/>
              </a:ext>
            </a:extLst>
          </p:cNvPr>
          <p:cNvSpPr/>
          <p:nvPr/>
        </p:nvSpPr>
        <p:spPr>
          <a:xfrm>
            <a:off x="1435210" y="5823803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AE402C-8080-6948-93D8-C9B4A3123355}"/>
              </a:ext>
            </a:extLst>
          </p:cNvPr>
          <p:cNvSpPr txBox="1"/>
          <p:nvPr/>
        </p:nvSpPr>
        <p:spPr>
          <a:xfrm>
            <a:off x="4704080" y="4053840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math</a:t>
            </a:r>
            <a:r>
              <a:rPr kumimoji="1" lang="ja-JP" altLang="en-US"/>
              <a:t>ライブラリを使うよ」という宣言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2DB05B-8191-5440-B6A1-C50B27563E49}"/>
              </a:ext>
            </a:extLst>
          </p:cNvPr>
          <p:cNvSpPr txBox="1"/>
          <p:nvPr/>
        </p:nvSpPr>
        <p:spPr>
          <a:xfrm>
            <a:off x="4704080" y="461264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sin</a:t>
            </a:r>
            <a:r>
              <a:rPr kumimoji="1" lang="ja-JP" altLang="en-US"/>
              <a:t>関数を使う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028AF8-ACE1-8247-AEFF-B765C2C6F475}"/>
              </a:ext>
            </a:extLst>
          </p:cNvPr>
          <p:cNvSpPr txBox="1"/>
          <p:nvPr/>
        </p:nvSpPr>
        <p:spPr>
          <a:xfrm>
            <a:off x="4704080" y="512064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cos</a:t>
            </a:r>
            <a:r>
              <a:rPr kumimoji="1" lang="ja-JP" altLang="en-US"/>
              <a:t>関数を使う</a:t>
            </a:r>
          </a:p>
        </p:txBody>
      </p:sp>
    </p:spTree>
    <p:extLst>
      <p:ext uri="{BB962C8B-B14F-4D97-AF65-F5344CB8AC3E}">
        <p14:creationId xmlns:p14="http://schemas.microsoft.com/office/powerpoint/2010/main" val="56528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2E3F2B-D92B-D046-BD63-EBBCA98D5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の文法：ライブラリ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D9132C-9467-294B-A475-DE66F5B9C8BB}"/>
              </a:ext>
            </a:extLst>
          </p:cNvPr>
          <p:cNvSpPr txBox="1"/>
          <p:nvPr/>
        </p:nvSpPr>
        <p:spPr>
          <a:xfrm>
            <a:off x="186192" y="1038971"/>
            <a:ext cx="830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>
                <a:solidFill>
                  <a:srgbClr val="011893"/>
                </a:solidFill>
              </a:rPr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83A8F46-8BDD-3D42-9FC1-88CB3EDE2A96}"/>
              </a:ext>
            </a:extLst>
          </p:cNvPr>
          <p:cNvSpPr/>
          <p:nvPr/>
        </p:nvSpPr>
        <p:spPr>
          <a:xfrm>
            <a:off x="226833" y="1591939"/>
            <a:ext cx="592372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7389AD-B0AE-7942-A5AF-892317A1F17D}"/>
              </a:ext>
            </a:extLst>
          </p:cNvPr>
          <p:cNvSpPr txBox="1"/>
          <p:nvPr/>
        </p:nvSpPr>
        <p:spPr>
          <a:xfrm>
            <a:off x="0" y="3585818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F4931A-E421-8F40-BE55-87F5FAD3AE3B}"/>
              </a:ext>
            </a:extLst>
          </p:cNvPr>
          <p:cNvSpPr/>
          <p:nvPr/>
        </p:nvSpPr>
        <p:spPr>
          <a:xfrm>
            <a:off x="236993" y="4310342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E6E202-17C9-8649-97C0-022EF0722D6B}"/>
              </a:ext>
            </a:extLst>
          </p:cNvPr>
          <p:cNvSpPr txBox="1"/>
          <p:nvPr/>
        </p:nvSpPr>
        <p:spPr>
          <a:xfrm flipH="1">
            <a:off x="5392970" y="41755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ja-JP" altLang="en-US" sz="2000" dirty="0">
                <a:solidFill>
                  <a:schemeClr val="bg1">
                    <a:lumMod val="50000"/>
                  </a:schemeClr>
                </a:solidFill>
              </a:rPr>
              <a:t>思わぬバグの元なので非推奨</a:t>
            </a:r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ja-JP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577940-38B2-4F4C-BA78-8036C23AC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</a:t>
            </a:r>
            <a:r>
              <a:rPr lang="ja-JP" altLang="en-US"/>
              <a:t>文法：</a:t>
            </a:r>
            <a:r>
              <a:rPr kumimoji="1" lang="ja-JP" altLang="en-US"/>
              <a:t>ライブラリ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6EAA11-B530-F341-8A4D-1C42888A17A0}"/>
              </a:ext>
            </a:extLst>
          </p:cNvPr>
          <p:cNvSpPr/>
          <p:nvPr/>
        </p:nvSpPr>
        <p:spPr>
          <a:xfrm>
            <a:off x="112201" y="5147541"/>
            <a:ext cx="731520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A3C812-BB35-4746-B007-C92CD9823566}"/>
              </a:ext>
            </a:extLst>
          </p:cNvPr>
          <p:cNvSpPr txBox="1"/>
          <p:nvPr/>
        </p:nvSpPr>
        <p:spPr>
          <a:xfrm>
            <a:off x="134510" y="1163796"/>
            <a:ext cx="689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」インポートするライブラリに別名をつける</a:t>
            </a:r>
            <a:endParaRPr kumimoji="1"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C76300-6603-8E4F-8516-9EED68FB79AE}"/>
              </a:ext>
            </a:extLst>
          </p:cNvPr>
          <p:cNvSpPr/>
          <p:nvPr/>
        </p:nvSpPr>
        <p:spPr>
          <a:xfrm>
            <a:off x="183321" y="254658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  <a:endParaRPr lang="en" altLang="ja-JP" sz="28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63A5B7-E666-3D40-B4FD-A629CC07A929}"/>
              </a:ext>
            </a:extLst>
          </p:cNvPr>
          <p:cNvSpPr txBox="1"/>
          <p:nvPr/>
        </p:nvSpPr>
        <p:spPr>
          <a:xfrm>
            <a:off x="172720" y="2062480"/>
            <a:ext cx="6544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numpy</a:t>
            </a:r>
            <a:r>
              <a:rPr kumimoji="1" lang="ja-JP" altLang="en-US" sz="2400"/>
              <a:t>をロードして「</a:t>
            </a:r>
            <a:r>
              <a:rPr kumimoji="1" lang="en-US" altLang="ja-JP" sz="2400"/>
              <a:t>np</a:t>
            </a:r>
            <a:r>
              <a:rPr kumimoji="1" lang="ja-JP" altLang="en-US" sz="2400"/>
              <a:t>」という別名をつける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42703BE-27CB-CD46-9B6D-70B3E4C12B72}"/>
              </a:ext>
            </a:extLst>
          </p:cNvPr>
          <p:cNvSpPr/>
          <p:nvPr/>
        </p:nvSpPr>
        <p:spPr>
          <a:xfrm>
            <a:off x="1412681" y="368450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np.random.randint(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4DE4B6-0B5C-BA4D-B0D1-6E3C6EE05B2A}"/>
              </a:ext>
            </a:extLst>
          </p:cNvPr>
          <p:cNvSpPr txBox="1"/>
          <p:nvPr/>
        </p:nvSpPr>
        <p:spPr>
          <a:xfrm>
            <a:off x="1341120" y="32004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あとで</a:t>
            </a:r>
            <a:r>
              <a:rPr kumimoji="1" lang="en-US" altLang="ja-JP" sz="2400"/>
              <a:t>np</a:t>
            </a:r>
            <a:r>
              <a:rPr kumimoji="1" lang="ja-JP" altLang="en-US" sz="2400"/>
              <a:t>を使ってライブラリ内の関数を呼び出せる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C5DD61-F856-6345-A771-DA4CC567EF60}"/>
              </a:ext>
            </a:extLst>
          </p:cNvPr>
          <p:cNvSpPr txBox="1"/>
          <p:nvPr/>
        </p:nvSpPr>
        <p:spPr>
          <a:xfrm>
            <a:off x="91440" y="4582160"/>
            <a:ext cx="8381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matplotlib</a:t>
            </a:r>
            <a:r>
              <a:rPr kumimoji="1" lang="ja-JP" altLang="en-US" sz="2400"/>
              <a:t>の</a:t>
            </a:r>
            <a:r>
              <a:rPr kumimoji="1" lang="en-US" altLang="ja-JP" sz="2400"/>
              <a:t>pyplot</a:t>
            </a:r>
            <a:r>
              <a:rPr lang="ja-JP" altLang="en-US" sz="2400"/>
              <a:t>に</a:t>
            </a:r>
            <a:r>
              <a:rPr lang="en-US" altLang="ja-JP" sz="2400"/>
              <a:t>plt</a:t>
            </a:r>
            <a:r>
              <a:rPr lang="ja-JP" altLang="en-US" sz="2400"/>
              <a:t>という名前をつけるのも良く行われる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01948-6876-C141-B529-39EA84304ACB}"/>
              </a:ext>
            </a:extLst>
          </p:cNvPr>
          <p:cNvSpPr txBox="1"/>
          <p:nvPr/>
        </p:nvSpPr>
        <p:spPr>
          <a:xfrm>
            <a:off x="1249680" y="633984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他にもたくさん文法や機能があるけれど、とりあえず組んでみよう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！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2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9A324F5-8695-4546-87E6-4EAA62365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ja-JP" altLang="en-US">
                <a:latin typeface="+mn-ea"/>
              </a:rPr>
              <a:t>１</a:t>
            </a:r>
            <a:r>
              <a:rPr lang="en-US" altLang="ja-JP"/>
              <a:t>: </a:t>
            </a:r>
            <a:r>
              <a:rPr lang="ja-JP" altLang="en-US"/>
              <a:t>拡散方程式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 l="-4455" t="-980" r="-3465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 l="-2581" r="-645" b="-1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318285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218DF3-24AB-D940-9F5A-34674AC7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5157192"/>
            <a:ext cx="1870279" cy="159908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FD7E2E-90D0-E74E-84C5-32B36E2D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301208"/>
            <a:ext cx="1883286" cy="122413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A7E097-2F9F-6449-9CEC-40F06F9A3825}"/>
              </a:ext>
            </a:extLst>
          </p:cNvPr>
          <p:cNvSpPr txBox="1"/>
          <p:nvPr/>
        </p:nvSpPr>
        <p:spPr>
          <a:xfrm>
            <a:off x="395536" y="4221088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lang="en-US" altLang="ja-JP" sz="2400">
              <a:solidFill>
                <a:srgbClr val="011893"/>
              </a:solidFill>
            </a:endParaRPr>
          </a:p>
          <a:p>
            <a:r>
              <a:rPr lang="ja-JP" altLang="en-US" sz="2400"/>
              <a:t>化学反応と拡散の組み合わせにより生じる空間的なパターン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691680" y="1772816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772816"/>
                <a:ext cx="5328592" cy="819263"/>
              </a:xfrm>
              <a:prstGeom prst="rect">
                <a:avLst/>
              </a:prstGeom>
              <a:blipFill>
                <a:blip r:embed="rId4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691680" y="2780928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780928"/>
                <a:ext cx="5328592" cy="819263"/>
              </a:xfrm>
              <a:prstGeom prst="rect">
                <a:avLst/>
              </a:prstGeom>
              <a:blipFill>
                <a:blip r:embed="rId5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636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F80EC7-75A8-7E4B-9B24-D072A25E2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3</a:t>
            </a:r>
            <a:r>
              <a:rPr kumimoji="1" lang="ja-JP" altLang="en-US"/>
              <a:t>：ロジスティックマップ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6DC42B-9187-6F45-90E5-FEEE261C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645024"/>
            <a:ext cx="1026113" cy="1080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E02084-3125-0E4C-9ED1-6BBC6968D570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F30AF9-4BB6-F049-AF95-50E8522C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44824"/>
            <a:ext cx="478853" cy="50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8A05BB-379A-6141-9D09-6FF42201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420888"/>
            <a:ext cx="478853" cy="5040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5D00E56-947D-A54F-964A-2C9CC452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478853" cy="5040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D4FF71-82EF-B841-93EE-FF41CFE3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49080"/>
            <a:ext cx="478853" cy="504056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2D7E783-04F3-F54C-89C9-29A85C9614F1}"/>
              </a:ext>
            </a:extLst>
          </p:cNvPr>
          <p:cNvGrpSpPr/>
          <p:nvPr/>
        </p:nvGrpSpPr>
        <p:grpSpPr>
          <a:xfrm>
            <a:off x="2987824" y="1772816"/>
            <a:ext cx="832266" cy="560935"/>
            <a:chOff x="2699792" y="3645024"/>
            <a:chExt cx="1582151" cy="106634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08AD574-EE0F-BF47-AC5D-892652F4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645024"/>
              <a:ext cx="732068" cy="2391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BC74350-0BA8-7343-BB5B-39F960C1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3157670" y="3939085"/>
              <a:ext cx="752483" cy="79208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BCAF34C-8C20-0D44-8803-4A380631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4149080"/>
              <a:ext cx="718055" cy="43562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27AD558-87DA-034E-A0A3-F70EC1A6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4149080"/>
              <a:ext cx="718055" cy="435620"/>
            </a:xfrm>
            <a:prstGeom prst="rect">
              <a:avLst/>
            </a:prstGeom>
          </p:spPr>
        </p:pic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BFBE71D4-95A7-494D-BB72-FCB4217F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4" y="5517232"/>
            <a:ext cx="765944" cy="765944"/>
          </a:xfrm>
          <a:prstGeom prst="rect">
            <a:avLst/>
          </a:prstGeom>
        </p:spPr>
      </p:pic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518C85D8-2896-0742-B8D0-43A3384CFCBC}"/>
              </a:ext>
            </a:extLst>
          </p:cNvPr>
          <p:cNvSpPr/>
          <p:nvPr/>
        </p:nvSpPr>
        <p:spPr>
          <a:xfrm>
            <a:off x="4932040" y="1772816"/>
            <a:ext cx="504056" cy="1728192"/>
          </a:xfrm>
          <a:prstGeom prst="leftBrace">
            <a:avLst>
              <a:gd name="adj1" fmla="val 553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375A9D9-7407-4A4E-A2B4-4FD1256A812E}"/>
              </a:ext>
            </a:extLst>
          </p:cNvPr>
          <p:cNvSpPr txBox="1"/>
          <p:nvPr/>
        </p:nvSpPr>
        <p:spPr>
          <a:xfrm>
            <a:off x="2483768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子供を作って死ぬ</a:t>
            </a: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9FA67641-909F-BE41-9A2A-3C37CD76CC88}"/>
              </a:ext>
            </a:extLst>
          </p:cNvPr>
          <p:cNvSpPr/>
          <p:nvPr/>
        </p:nvSpPr>
        <p:spPr>
          <a:xfrm rot="19963877">
            <a:off x="3311046" y="2977227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CEFC548D-1215-6645-84EF-6C0544736262}"/>
              </a:ext>
            </a:extLst>
          </p:cNvPr>
          <p:cNvSpPr/>
          <p:nvPr/>
        </p:nvSpPr>
        <p:spPr>
          <a:xfrm>
            <a:off x="3275856" y="4077072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65CFA693-1223-E842-AD3E-2048848B7819}"/>
              </a:ext>
            </a:extLst>
          </p:cNvPr>
          <p:cNvSpPr/>
          <p:nvPr/>
        </p:nvSpPr>
        <p:spPr>
          <a:xfrm rot="1800000">
            <a:off x="3310348" y="5218901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7885C8B-9C4C-7E47-8670-C913B6E73CE9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908C25-8623-2649-A1D3-37FAF9220E1A}"/>
              </a:ext>
            </a:extLst>
          </p:cNvPr>
          <p:cNvSpPr txBox="1"/>
          <p:nvPr/>
        </p:nvSpPr>
        <p:spPr>
          <a:xfrm>
            <a:off x="5940152" y="23488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十分栄養を蓄えたら</a:t>
            </a:r>
            <a:endParaRPr kumimoji="1" lang="en-US" altLang="ja-JP"/>
          </a:p>
          <a:p>
            <a:r>
              <a:rPr lang="ja-JP" altLang="en-US"/>
              <a:t>たくさん子供を作る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4611B47-7664-DF46-82CA-CC1A4B49E8F7}"/>
              </a:ext>
            </a:extLst>
          </p:cNvPr>
          <p:cNvSpPr txBox="1"/>
          <p:nvPr/>
        </p:nvSpPr>
        <p:spPr>
          <a:xfrm>
            <a:off x="5940152" y="40770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栄養がないと</a:t>
            </a:r>
            <a:endParaRPr kumimoji="1" lang="en-US" altLang="ja-JP"/>
          </a:p>
          <a:p>
            <a:r>
              <a:rPr lang="ja-JP" altLang="en-US"/>
              <a:t>子供も少ない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5CD83B-1A40-1C4A-8BCE-50EA0BF70257}"/>
              </a:ext>
            </a:extLst>
          </p:cNvPr>
          <p:cNvSpPr txBox="1"/>
          <p:nvPr/>
        </p:nvSpPr>
        <p:spPr>
          <a:xfrm>
            <a:off x="5940152" y="558924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栄養がほとんどないと</a:t>
            </a:r>
            <a:endParaRPr kumimoji="1" lang="en-US" altLang="ja-JP"/>
          </a:p>
          <a:p>
            <a:r>
              <a:rPr lang="ja-JP" altLang="en-US"/>
              <a:t>子供を作ることができない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871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97E9F7-C6B7-ED45-B795-FA94D812F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3</a:t>
            </a:r>
            <a:r>
              <a:rPr lang="ja-JP" altLang="en-US"/>
              <a:t>：ロジスティックマップ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BAC165-149C-8649-B8B9-BC1CC8E72F44}"/>
              </a:ext>
            </a:extLst>
          </p:cNvPr>
          <p:cNvSpPr txBox="1"/>
          <p:nvPr/>
        </p:nvSpPr>
        <p:spPr>
          <a:xfrm>
            <a:off x="5652120" y="119675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世代の個体数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5299-F238-5849-9F12-F9B3172E74CF}"/>
              </a:ext>
            </a:extLst>
          </p:cNvPr>
          <p:cNvSpPr txBox="1"/>
          <p:nvPr/>
        </p:nvSpPr>
        <p:spPr>
          <a:xfrm>
            <a:off x="899592" y="126876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世代の個体数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547664" y="2060848"/>
                <a:ext cx="5278433" cy="1256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4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060848"/>
                <a:ext cx="5278433" cy="1256498"/>
              </a:xfrm>
              <a:prstGeom prst="rect">
                <a:avLst/>
              </a:prstGeom>
              <a:blipFill>
                <a:blip r:embed="rId2"/>
                <a:stretch>
                  <a:fillRect l="-1442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550AD4B-F165-5046-9386-472E89CA1ED6}"/>
              </a:ext>
            </a:extLst>
          </p:cNvPr>
          <p:cNvSpPr/>
          <p:nvPr/>
        </p:nvSpPr>
        <p:spPr>
          <a:xfrm>
            <a:off x="1547664" y="2276872"/>
            <a:ext cx="1152128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462777-3819-7C40-BE02-21EA1490E38F}"/>
              </a:ext>
            </a:extLst>
          </p:cNvPr>
          <p:cNvSpPr/>
          <p:nvPr/>
        </p:nvSpPr>
        <p:spPr>
          <a:xfrm>
            <a:off x="6228184" y="2276872"/>
            <a:ext cx="576064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F603795-9D25-9249-AD86-A24D27074DB5}"/>
              </a:ext>
            </a:extLst>
          </p:cNvPr>
          <p:cNvSpPr/>
          <p:nvPr/>
        </p:nvSpPr>
        <p:spPr>
          <a:xfrm>
            <a:off x="3203848" y="1916832"/>
            <a:ext cx="2952328" cy="1512168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B2BFF3-C5D5-A740-AF66-EE464188F5AD}"/>
              </a:ext>
            </a:extLst>
          </p:cNvPr>
          <p:cNvSpPr txBox="1"/>
          <p:nvPr/>
        </p:nvSpPr>
        <p:spPr>
          <a:xfrm>
            <a:off x="3131840" y="35010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一匹が生む次世代の個体数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BB8CFE3-38C9-FA4E-B6C1-53ED72BC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91" y="4149080"/>
            <a:ext cx="1656184" cy="139119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7A11D53-FE77-1B46-BC44-2A3AA8E3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653136"/>
            <a:ext cx="205223" cy="2160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67506E1-C03B-0F4F-AA57-60C618BC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725144"/>
            <a:ext cx="205223" cy="2160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2942DCE-B4A8-DA44-AED8-81F96C62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3" y="4149080"/>
            <a:ext cx="1656184" cy="139119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8FEB26D-A3E6-654A-B616-0AF86FC4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797152"/>
            <a:ext cx="205223" cy="2160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966CECB-E9BC-084E-8A3D-AA906D5B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725144"/>
            <a:ext cx="205223" cy="2160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EBD7DA8-1D10-334E-A530-369332BB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700490" y="4761979"/>
            <a:ext cx="205223" cy="2160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9644D8B-8FB4-224E-ADF6-61CC3D9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6126403" y="4615986"/>
            <a:ext cx="205223" cy="2160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6B0BE03-0F1C-3F43-8E99-6CE0CB5D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37640" y="4647736"/>
            <a:ext cx="205223" cy="2160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0188E38-CD99-2D4F-8215-C7D1B13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0">
            <a:off x="6407364" y="4543978"/>
            <a:ext cx="205223" cy="21602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AE06215-491E-4D4B-A3CA-64C8592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556475" y="4689970"/>
            <a:ext cx="205223" cy="21602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889BD7-ECA0-844C-9493-AAB22B25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124427" y="4761980"/>
            <a:ext cx="205223" cy="21602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A37F52F-7B77-254F-BD85-D6DBD519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844507" y="4689971"/>
            <a:ext cx="205223" cy="21602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080B435-D765-BD4B-883A-757ED10D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6274505" y="4694057"/>
            <a:ext cx="205223" cy="21602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A57F61-09B4-154A-B354-A8EC7DE73F6A}"/>
              </a:ext>
            </a:extLst>
          </p:cNvPr>
          <p:cNvSpPr txBox="1"/>
          <p:nvPr/>
        </p:nvSpPr>
        <p:spPr>
          <a:xfrm>
            <a:off x="2369369" y="4005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011893"/>
                </a:solidFill>
              </a:rPr>
              <a:t>低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29FD58E-B825-E94E-A140-540EE72C8E7F}"/>
              </a:ext>
            </a:extLst>
          </p:cNvPr>
          <p:cNvSpPr txBox="1"/>
          <p:nvPr/>
        </p:nvSpPr>
        <p:spPr>
          <a:xfrm>
            <a:off x="5840561" y="40050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FF0000"/>
                </a:solidFill>
              </a:rPr>
              <a:t>高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4F262B66-9F07-AA49-AC66-2C0125290529}"/>
              </a:ext>
            </a:extLst>
          </p:cNvPr>
          <p:cNvSpPr/>
          <p:nvPr/>
        </p:nvSpPr>
        <p:spPr>
          <a:xfrm rot="5400000">
            <a:off x="2890876" y="5472958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75B0D11-BED5-4C4D-A339-654AE8E838C8}"/>
              </a:ext>
            </a:extLst>
          </p:cNvPr>
          <p:cNvSpPr txBox="1"/>
          <p:nvPr/>
        </p:nvSpPr>
        <p:spPr>
          <a:xfrm>
            <a:off x="1907704" y="58052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子供をたくさん生む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22F4FC0-13B9-764E-8CB8-643075B1BD78}"/>
              </a:ext>
            </a:extLst>
          </p:cNvPr>
          <p:cNvSpPr txBox="1"/>
          <p:nvPr/>
        </p:nvSpPr>
        <p:spPr>
          <a:xfrm>
            <a:off x="5148064" y="580526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子供をほとんど産まない</a:t>
            </a:r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3AB8AC1C-9530-C94B-8030-AA8418126805}"/>
              </a:ext>
            </a:extLst>
          </p:cNvPr>
          <p:cNvSpPr/>
          <p:nvPr/>
        </p:nvSpPr>
        <p:spPr>
          <a:xfrm rot="5400000">
            <a:off x="6362068" y="5472958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35861A8-1C03-7841-AF27-0F659AE1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77600" y="4791752"/>
            <a:ext cx="205223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9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我々が住むこの世界を</a:t>
            </a:r>
            <a:r>
              <a:rPr lang="ja-JP" altLang="en-US" sz="2400">
                <a:solidFill>
                  <a:srgbClr val="011893"/>
                </a:solidFill>
              </a:rPr>
              <a:t>理解・記述</a:t>
            </a:r>
            <a:r>
              <a:rPr lang="ja-JP" altLang="en-US" sz="2400"/>
              <a:t>する学問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この世界は</a:t>
            </a:r>
            <a:r>
              <a:rPr kumimoji="1" lang="ja-JP" altLang="en-US" sz="2400">
                <a:solidFill>
                  <a:srgbClr val="FF0000"/>
                </a:solidFill>
              </a:rPr>
              <a:t>微分方程式</a:t>
            </a:r>
            <a:r>
              <a:rPr kumimoji="1" lang="ja-JP" altLang="en-US" sz="2400"/>
              <a:t>で記述されている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4F47C7-2808-034C-963F-FD2F8931941D}"/>
              </a:ext>
            </a:extLst>
          </p:cNvPr>
          <p:cNvSpPr txBox="1"/>
          <p:nvPr/>
        </p:nvSpPr>
        <p:spPr>
          <a:xfrm>
            <a:off x="1180227" y="4763875"/>
            <a:ext cx="685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</a:t>
            </a:r>
            <a:r>
              <a:rPr kumimoji="1" lang="ja-JP" altLang="en-US" sz="2400">
                <a:solidFill>
                  <a:srgbClr val="011893"/>
                </a:solidFill>
              </a:rPr>
              <a:t>支配方程式</a:t>
            </a:r>
            <a:r>
              <a:rPr kumimoji="1" lang="en-US" altLang="ja-JP" sz="2400"/>
              <a:t>(Governing Equation)</a:t>
            </a:r>
            <a:r>
              <a:rPr kumimoji="1" lang="ja-JP" altLang="en-US" sz="2400"/>
              <a:t>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14505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/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kumimoji="1" lang="ja-JP" altLang="en-US" sz="105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blipFill>
                <a:blip r:embed="rId3"/>
                <a:stretch>
                  <a:fillRect l="-13889" r="-11111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8D8197-E99A-6F40-B366-EE7F38DF7B4E}"/>
              </a:ext>
            </a:extLst>
          </p:cNvPr>
          <p:cNvSpPr txBox="1"/>
          <p:nvPr/>
        </p:nvSpPr>
        <p:spPr>
          <a:xfrm>
            <a:off x="2235200" y="5720080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>
                    <a:lumMod val="50000"/>
                  </a:schemeClr>
                </a:solidFill>
              </a:rPr>
              <a:t>は偏微分記号。とりあえず微分の一種と思ってください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5772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14960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14421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6712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27860310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1044</TotalTime>
  <Words>1867</Words>
  <Application>Microsoft Office PowerPoint</Application>
  <PresentationFormat>画面に合わせる (4:3)</PresentationFormat>
  <Paragraphs>387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7" baseType="lpstr">
      <vt:lpstr>HGｺﾞｼｯｸE</vt:lpstr>
      <vt:lpstr>Menlo</vt:lpstr>
      <vt:lpstr>Osaka Regular-Mono</vt:lpstr>
      <vt:lpstr>游ゴシック</vt:lpstr>
      <vt:lpstr>Arial</vt:lpstr>
      <vt:lpstr>Cambria Math</vt:lpstr>
      <vt:lpstr>Consolas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182</cp:revision>
  <dcterms:created xsi:type="dcterms:W3CDTF">2019-01-02T05:23:01Z</dcterms:created>
  <dcterms:modified xsi:type="dcterms:W3CDTF">2019-07-31T06:09:48Z</dcterms:modified>
</cp:coreProperties>
</file>